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6"/>
  </p:handoutMasterIdLst>
  <p:sldIdLst>
    <p:sldId id="272" r:id="rId2"/>
    <p:sldId id="293" r:id="rId3"/>
    <p:sldId id="280" r:id="rId4"/>
    <p:sldId id="274" r:id="rId5"/>
    <p:sldId id="276" r:id="rId6"/>
    <p:sldId id="282" r:id="rId7"/>
    <p:sldId id="284" r:id="rId8"/>
    <p:sldId id="289" r:id="rId9"/>
    <p:sldId id="298" r:id="rId10"/>
    <p:sldId id="285" r:id="rId11"/>
    <p:sldId id="287" r:id="rId12"/>
    <p:sldId id="303" r:id="rId13"/>
    <p:sldId id="297" r:id="rId14"/>
    <p:sldId id="304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31551-33D6-4B54-B980-66704DE00B90}" type="datetimeFigureOut">
              <a:rPr lang="hr-HR" smtClean="0"/>
              <a:pPr/>
              <a:t>15.12.2014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514C-DDFA-4DB9-B509-66BFC21BA1B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9686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15.12.2014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zjz.hr/wp-content/uploads/2014/10/%C5%BEiv.p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zjz.hr/wp-content/uploads/2014/10/%C5%BEiv.pn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zjz.hr/wp-content/uploads/2014/10/%C5%BEiv.p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hzjz.hr/wp-content/uploads/2014/10/%C5%BEiv.pn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zjz.hr/wp-content/uploads/2014/10/%C5%BEiv.p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zjz.hr/wp-content/uploads/2014/10/%C5%BEiv.p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zjz.hr/wp-content/uploads/2014/10/%C5%BEiv.pn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zjz.hr/wp-content/uploads/2014/10/%C5%BEiv.p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hzjz.hr/wp-content/uploads/2014/10/%C5%BEiv.pn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://hzjz.hr/wp-content/uploads/2014/10/%C5%BEiv.p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hzjz.hr/wp-content/uploads/2014/10/%C5%BEiv.p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hzjz.hr/wp-content/uploads/2014/10/%C5%BEiv.pn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7" name="Slika 1" descr="živ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00042"/>
            <a:ext cx="4071966" cy="28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D:\Moji dokumenti\My Pictures\skola_u_jes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785794"/>
            <a:ext cx="4429156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niOkvir 10"/>
          <p:cNvSpPr txBox="1"/>
          <p:nvPr/>
        </p:nvSpPr>
        <p:spPr>
          <a:xfrm>
            <a:off x="3786182" y="4429132"/>
            <a:ext cx="50342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          </a:t>
            </a:r>
            <a:r>
              <a:rPr lang="hr-HR" b="1" dirty="0" smtClean="0"/>
              <a:t>Osnovna škola”Ljudevit Gaj „ Krapina </a:t>
            </a:r>
          </a:p>
          <a:p>
            <a:endParaRPr lang="hr-HR" b="1" dirty="0" smtClean="0"/>
          </a:p>
          <a:p>
            <a:r>
              <a:rPr lang="hr-HR" b="1" dirty="0" smtClean="0"/>
              <a:t>                      Božica Horvat, </a:t>
            </a:r>
            <a:r>
              <a:rPr lang="hr-HR" b="1" dirty="0" err="1" smtClean="0"/>
              <a:t>prof</a:t>
            </a:r>
            <a:r>
              <a:rPr lang="hr-HR" b="1" dirty="0" smtClean="0"/>
              <a:t>.</a:t>
            </a:r>
          </a:p>
          <a:p>
            <a:endParaRPr lang="hr-HR" b="1" dirty="0" smtClean="0"/>
          </a:p>
        </p:txBody>
      </p:sp>
      <p:sp>
        <p:nvSpPr>
          <p:cNvPr id="10" name="TekstniOkvir 9"/>
          <p:cNvSpPr txBox="1"/>
          <p:nvPr/>
        </p:nvSpPr>
        <p:spPr>
          <a:xfrm>
            <a:off x="214282" y="307181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2.ŽUPANIJSKA KONFERENCIJA O PREVENCIJI KARDIOVASKULARNIH BOLESTI </a:t>
            </a:r>
          </a:p>
          <a:p>
            <a:r>
              <a:rPr lang="hr-HR" sz="1600" dirty="0" smtClean="0"/>
              <a:t>               </a:t>
            </a:r>
            <a:r>
              <a:rPr lang="hr-HR" dirty="0" smtClean="0"/>
              <a:t>Zabok, 15.12. </a:t>
            </a:r>
            <a:r>
              <a:rPr lang="hr-HR" smtClean="0"/>
              <a:t>2014</a:t>
            </a:r>
            <a:r>
              <a:rPr lang="hr-HR" dirty="0" smtClean="0"/>
              <a:t>.</a:t>
            </a:r>
          </a:p>
          <a:p>
            <a:r>
              <a:rPr lang="hr-HR" dirty="0" smtClean="0"/>
              <a:t>             - primjeri iz prakse -</a:t>
            </a:r>
          </a:p>
        </p:txBody>
      </p:sp>
    </p:spTree>
    <p:extLst>
      <p:ext uri="{BB962C8B-B14F-4D97-AF65-F5344CB8AC3E}">
        <p14:creationId xmlns:p14="http://schemas.microsoft.com/office/powerpoint/2010/main" xmlns="" val="9900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Moji dokumenti\My Pictures\PA24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64" y="620688"/>
            <a:ext cx="6851103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/>
          <p:cNvSpPr txBox="1"/>
          <p:nvPr/>
        </p:nvSpPr>
        <p:spPr>
          <a:xfrm>
            <a:off x="2195736" y="1484784"/>
            <a:ext cx="37444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Učimo u prirodi i živimo s njom</a:t>
            </a:r>
            <a:endParaRPr lang="hr-HR" dirty="0"/>
          </a:p>
        </p:txBody>
      </p:sp>
      <p:sp>
        <p:nvSpPr>
          <p:cNvPr id="15" name="Elipsasti oblačić 14"/>
          <p:cNvSpPr/>
          <p:nvPr/>
        </p:nvSpPr>
        <p:spPr>
          <a:xfrm>
            <a:off x="5475867" y="1401743"/>
            <a:ext cx="1800200" cy="452373"/>
          </a:xfrm>
          <a:prstGeom prst="wedgeEllipseCallout">
            <a:avLst>
              <a:gd name="adj1" fmla="val -51721"/>
              <a:gd name="adj2" fmla="val 157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3014658" cy="25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4097" y="3573016"/>
            <a:ext cx="3363939" cy="25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6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000372"/>
            <a:ext cx="340198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kstniOkvir 11"/>
          <p:cNvSpPr txBox="1"/>
          <p:nvPr/>
        </p:nvSpPr>
        <p:spPr>
          <a:xfrm>
            <a:off x="214282" y="1214423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                                     21.i 22. svibnja 2013.     </a:t>
            </a:r>
          </a:p>
          <a:p>
            <a:r>
              <a:rPr lang="hr-HR" dirty="0" smtClean="0"/>
              <a:t>  učenici 4. razreda i učiteljice Vesna Požgaj, Marija Klasić,Katarina </a:t>
            </a:r>
            <a:r>
              <a:rPr lang="hr-HR" dirty="0" err="1" smtClean="0"/>
              <a:t>Barlović</a:t>
            </a:r>
            <a:r>
              <a:rPr lang="hr-HR" dirty="0" smtClean="0"/>
              <a:t> i</a:t>
            </a:r>
          </a:p>
          <a:p>
            <a:r>
              <a:rPr lang="hr-HR" dirty="0" smtClean="0"/>
              <a:t>  Vesna Gračanin      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571472" y="2071678"/>
            <a:ext cx="814393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600" b="1" dirty="0" smtClean="0"/>
              <a:t>Zašto učiti o prirodi u učionici kada možemo  sami pogledati što se oko nas zbiva, iskusiti, doživjeti…</a:t>
            </a:r>
            <a:r>
              <a:rPr lang="hr-HR" sz="1600" dirty="0" smtClean="0"/>
              <a:t> </a:t>
            </a:r>
            <a:endParaRPr lang="en-US" sz="1600" dirty="0"/>
          </a:p>
        </p:txBody>
      </p:sp>
      <p:sp>
        <p:nvSpPr>
          <p:cNvPr id="14" name="Naslov 10"/>
          <p:cNvSpPr txBox="1">
            <a:spLocks/>
          </p:cNvSpPr>
          <p:nvPr/>
        </p:nvSpPr>
        <p:spPr>
          <a:xfrm>
            <a:off x="609600" y="685800"/>
            <a:ext cx="8229600" cy="60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Škola u prirodi   - na gori </a:t>
            </a:r>
            <a:r>
              <a:rPr kumimoji="0" lang="hr-HR" sz="2400" b="0" i="0" u="none" strike="noStrike" kern="1200" cap="none" spc="-10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Strahinjščica</a:t>
            </a: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endParaRPr kumimoji="0" lang="hr-H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929058" y="2887682"/>
            <a:ext cx="485778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* Planinarili smo kroz listopadnu šumu, učili kako se orijentirati,a znanje primijenili u zanimljivoj igri “Traženje blaga”</a:t>
            </a:r>
          </a:p>
          <a:p>
            <a:r>
              <a:rPr lang="hr-HR" dirty="0" smtClean="0"/>
              <a:t>* Saznali smo kako izbjeći opasnosti u prirodi</a:t>
            </a:r>
          </a:p>
          <a:p>
            <a:r>
              <a:rPr lang="hr-HR" dirty="0" smtClean="0"/>
              <a:t>* Uz pomoć planinara promatrali smo lišće i kore stabala, uzimali otiske</a:t>
            </a:r>
          </a:p>
          <a:p>
            <a:r>
              <a:rPr lang="hr-HR" dirty="0" smtClean="0"/>
              <a:t>* Učiteljica Zrinka upoznala nas je sa značenjem oznaka na deblima,a  uz pomoć inženjerke šumarstva </a:t>
            </a:r>
            <a:r>
              <a:rPr lang="hr-HR" dirty="0" err="1" smtClean="0"/>
              <a:t>Jolande</a:t>
            </a:r>
            <a:r>
              <a:rPr lang="hr-HR" dirty="0" smtClean="0"/>
              <a:t> imenovali smo zeljasto bilje, i grmove, upoznali životinjski svijet</a:t>
            </a:r>
          </a:p>
          <a:p>
            <a:endParaRPr lang="hr-HR" dirty="0"/>
          </a:p>
        </p:txBody>
      </p:sp>
      <p:pic>
        <p:nvPicPr>
          <p:cNvPr id="17" name="Slika 1" descr="ži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072330" y="428604"/>
            <a:ext cx="1346332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6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Naslov 10"/>
          <p:cNvSpPr txBox="1">
            <a:spLocks/>
          </p:cNvSpPr>
          <p:nvPr/>
        </p:nvSpPr>
        <p:spPr>
          <a:xfrm>
            <a:off x="609600" y="685800"/>
            <a:ext cx="8229600" cy="60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Škola u prirodi   - novo</a:t>
            </a:r>
            <a:r>
              <a:rPr kumimoji="0" lang="hr-HR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ugodno iskustvo              </a:t>
            </a: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400" b="0" i="0" u="none" strike="noStrike" kern="1200" cap="none" spc="-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</a:t>
            </a:r>
            <a:endParaRPr kumimoji="0" lang="hr-HR" sz="24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5072066" y="1142984"/>
            <a:ext cx="3571900" cy="54476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 smtClean="0"/>
              <a:t>*Saznali smo kako izbjeći opasnosti u prirodi,  što učiniti ako se povrijedimo i izgubimo, kako vezati čvorove</a:t>
            </a:r>
          </a:p>
          <a:p>
            <a:endParaRPr lang="hr-HR" sz="2400" dirty="0" smtClean="0"/>
          </a:p>
          <a:p>
            <a:r>
              <a:rPr lang="hr-HR" sz="2400" dirty="0" smtClean="0"/>
              <a:t>*Gledali smo zanimljive akcije spašavanja, pružanje pomoći unesrećenima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00034" y="5429264"/>
            <a:ext cx="350046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Posjetili su nas članovi Gorske službe spašavanja, Gradskog društva crvenog križa Krapina i Službe 112</a:t>
            </a:r>
          </a:p>
        </p:txBody>
      </p:sp>
      <p:pic>
        <p:nvPicPr>
          <p:cNvPr id="17" name="Slika 1" descr="ži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97668" y="500042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62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Mladi planinari – hodanjem do zdravlja</a:t>
            </a:r>
            <a:endParaRPr lang="hr-HR" sz="2400" dirty="0"/>
          </a:p>
        </p:txBody>
      </p:sp>
      <p:pic>
        <p:nvPicPr>
          <p:cNvPr id="11266" name="Picture 2" descr="F:\Planinari - slike\Rusov poh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8" y="1412776"/>
            <a:ext cx="4038600" cy="30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Planinari - slike\Cesargradsko gorj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896394"/>
            <a:ext cx="4038600" cy="31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Planinari - slike\Picel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80112" y="692696"/>
            <a:ext cx="2674640" cy="197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285852" y="4000504"/>
            <a:ext cx="27146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Rusov</a:t>
            </a:r>
            <a:r>
              <a:rPr lang="hr-HR" dirty="0" smtClean="0"/>
              <a:t> pohod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643570" y="908720"/>
            <a:ext cx="23128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Picelj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4860032" y="2928934"/>
            <a:ext cx="2952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Cesargradsko</a:t>
            </a:r>
            <a:r>
              <a:rPr lang="hr-HR" dirty="0" smtClean="0"/>
              <a:t> gorje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611560" y="5085184"/>
            <a:ext cx="288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Voditeljica: Zrinka Arbanas</a:t>
            </a:r>
            <a:endParaRPr lang="hr-HR" dirty="0"/>
          </a:p>
        </p:txBody>
      </p:sp>
      <p:pic>
        <p:nvPicPr>
          <p:cNvPr id="12" name="Slika 1" descr="ži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43834" y="428604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94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1" descr="živ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48" y="857232"/>
            <a:ext cx="2786082" cy="261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2071670" y="428625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Zahvaljujem na pozornosti !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Nacionalni program „Živjeti zdravo”</a:t>
            </a:r>
          </a:p>
          <a:p>
            <a:r>
              <a:rPr lang="hr-HR" dirty="0" smtClean="0">
                <a:solidFill>
                  <a:schemeClr val="accent3"/>
                </a:solidFill>
              </a:rPr>
              <a:t> </a:t>
            </a:r>
            <a:r>
              <a:rPr lang="hr-HR" dirty="0" smtClean="0">
                <a:solidFill>
                  <a:schemeClr val="tx2"/>
                </a:solidFill>
              </a:rPr>
              <a:t>KOMPONENTA - ZDRAVSTVENO </a:t>
            </a:r>
            <a:r>
              <a:rPr lang="hr-HR" dirty="0">
                <a:solidFill>
                  <a:schemeClr val="tx2"/>
                </a:solidFill>
              </a:rPr>
              <a:t>OBRAZOVANJE</a:t>
            </a:r>
          </a:p>
          <a:p>
            <a:r>
              <a:rPr lang="hr-HR" b="1" dirty="0">
                <a:solidFill>
                  <a:schemeClr val="accent3"/>
                </a:solidFill>
              </a:rPr>
              <a:t>Usmjeravanje djece i mladih ka usvajanju  navika </a:t>
            </a:r>
            <a:r>
              <a:rPr lang="hr-HR" b="1" u="sng" dirty="0" smtClean="0">
                <a:solidFill>
                  <a:schemeClr val="accent3"/>
                </a:solidFill>
              </a:rPr>
              <a:t>tjelesne aktivnosti i zdrave prehrane</a:t>
            </a:r>
            <a:r>
              <a:rPr lang="hr-HR" b="1" dirty="0" smtClean="0">
                <a:solidFill>
                  <a:schemeClr val="accent3"/>
                </a:solidFill>
              </a:rPr>
              <a:t> </a:t>
            </a:r>
            <a:endParaRPr lang="hr-HR" u="sng" dirty="0" smtClean="0"/>
          </a:p>
          <a:p>
            <a:r>
              <a:rPr lang="hr-HR" dirty="0" smtClean="0"/>
              <a:t>Iz sadržaja Kurikuluma zdravstvenog odgoja i Programa građanskog odgoja i obrazovanja</a:t>
            </a:r>
          </a:p>
          <a:p>
            <a:pPr>
              <a:buNone/>
            </a:pPr>
            <a:r>
              <a:rPr lang="hr-HR" u="sng" dirty="0" smtClean="0"/>
              <a:t>Primjeri iz prakse:</a:t>
            </a:r>
            <a:endParaRPr lang="hr-HR" dirty="0" smtClean="0"/>
          </a:p>
          <a:p>
            <a:r>
              <a:rPr lang="hr-HR" dirty="0" smtClean="0">
                <a:solidFill>
                  <a:srgbClr val="FF0000"/>
                </a:solidFill>
              </a:rPr>
              <a:t>Tjelovježba </a:t>
            </a:r>
            <a:r>
              <a:rPr lang="hr-HR" dirty="0" smtClean="0"/>
              <a:t>-  10-minutno vježbanje ( Modul- živjeti zdravo)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Zdravo i ukusno…..</a:t>
            </a:r>
          </a:p>
          <a:p>
            <a:r>
              <a:rPr lang="hr-HR" dirty="0" smtClean="0"/>
              <a:t> - Zdrav i ukusan obrok u školskoj kuhinji</a:t>
            </a:r>
          </a:p>
          <a:p>
            <a:r>
              <a:rPr lang="hr-HR" dirty="0" smtClean="0"/>
              <a:t> - Pripremamo zdrav međuobrok-grickalice zamjenjujemo </a:t>
            </a:r>
          </a:p>
          <a:p>
            <a:pPr>
              <a:buNone/>
            </a:pPr>
            <a:r>
              <a:rPr lang="hr-HR" dirty="0" smtClean="0"/>
              <a:t>      voćem ( sat razrednika)</a:t>
            </a:r>
          </a:p>
          <a:p>
            <a:r>
              <a:rPr lang="hr-HR" dirty="0" smtClean="0"/>
              <a:t> - Upoznajemo i pripremamo tradicijsku hranu našeg kraja </a:t>
            </a:r>
          </a:p>
          <a:p>
            <a:pPr>
              <a:buNone/>
            </a:pPr>
            <a:r>
              <a:rPr lang="hr-HR" dirty="0" smtClean="0"/>
              <a:t>     ( sat razrednika)</a:t>
            </a:r>
          </a:p>
          <a:p>
            <a:r>
              <a:rPr lang="hr-HR" dirty="0" smtClean="0"/>
              <a:t> </a:t>
            </a:r>
            <a:r>
              <a:rPr lang="hr-HR" dirty="0" smtClean="0">
                <a:solidFill>
                  <a:srgbClr val="FF0000"/>
                </a:solidFill>
              </a:rPr>
              <a:t>Učimo u prirodi i živimo s njom </a:t>
            </a:r>
          </a:p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- Škola u prirodi (Gora </a:t>
            </a:r>
            <a:r>
              <a:rPr lang="hr-HR" dirty="0" err="1" smtClean="0"/>
              <a:t>Strahinjčica</a:t>
            </a:r>
            <a:r>
              <a:rPr lang="hr-HR" dirty="0" smtClean="0"/>
              <a:t>)</a:t>
            </a:r>
          </a:p>
          <a:p>
            <a:r>
              <a:rPr lang="hr-HR" dirty="0" smtClean="0"/>
              <a:t> - Putovima planinara</a:t>
            </a:r>
          </a:p>
          <a:p>
            <a:endParaRPr lang="hr-HR" dirty="0" smtClean="0">
              <a:solidFill>
                <a:srgbClr val="FF0000"/>
              </a:solidFill>
            </a:endParaRPr>
          </a:p>
          <a:p>
            <a:endParaRPr lang="hr-HR" dirty="0" smtClean="0"/>
          </a:p>
          <a:p>
            <a:endParaRPr lang="hr-HR" b="1" u="sng" dirty="0">
              <a:solidFill>
                <a:schemeClr val="accent3"/>
              </a:solidFill>
            </a:endParaRPr>
          </a:p>
          <a:p>
            <a:endParaRPr lang="hr-HR" dirty="0"/>
          </a:p>
          <a:p>
            <a:endParaRPr lang="hr-HR" dirty="0"/>
          </a:p>
        </p:txBody>
      </p:sp>
      <p:pic>
        <p:nvPicPr>
          <p:cNvPr id="7" name="Slika 1" descr="ži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00958" y="428604"/>
            <a:ext cx="14401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9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504" y="548681"/>
            <a:ext cx="7848872" cy="737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0070C0"/>
                </a:solidFill>
              </a:rPr>
              <a:t>Tjelovježba - 10-minutno vježbanje </a:t>
            </a:r>
          </a:p>
          <a:p>
            <a:pPr marL="0" indent="0">
              <a:buNone/>
            </a:pPr>
            <a:endParaRPr lang="hr-HR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Picture 2" descr="C:\Documents and Settings\Katarina\Desktop\vjezbe\PC0817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2071678"/>
            <a:ext cx="5500726" cy="4071966"/>
          </a:xfrm>
          <a:prstGeom prst="rect">
            <a:avLst/>
          </a:prstGeom>
          <a:noFill/>
        </p:spPr>
      </p:pic>
      <p:sp>
        <p:nvSpPr>
          <p:cNvPr id="8" name="TekstniOkvir 7"/>
          <p:cNvSpPr txBox="1"/>
          <p:nvPr/>
        </p:nvSpPr>
        <p:spPr>
          <a:xfrm>
            <a:off x="395536" y="2357430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/>
          </a:p>
          <a:p>
            <a:r>
              <a:rPr lang="hr-HR" b="1" dirty="0" smtClean="0"/>
              <a:t>Učenici 1.- 4. razreda</a:t>
            </a:r>
          </a:p>
          <a:p>
            <a:endParaRPr lang="hr-HR" b="1" dirty="0" smtClean="0"/>
          </a:p>
          <a:p>
            <a:r>
              <a:rPr lang="hr-HR" b="1" dirty="0" smtClean="0"/>
              <a:t> učiteljice:</a:t>
            </a:r>
          </a:p>
          <a:p>
            <a:r>
              <a:rPr lang="hr-HR" b="1" dirty="0" smtClean="0"/>
              <a:t> Katarina </a:t>
            </a:r>
            <a:r>
              <a:rPr lang="hr-HR" b="1" dirty="0" err="1" smtClean="0"/>
              <a:t>Barlović</a:t>
            </a:r>
            <a:r>
              <a:rPr lang="hr-HR" b="1" dirty="0" smtClean="0"/>
              <a:t>,</a:t>
            </a:r>
          </a:p>
          <a:p>
            <a:r>
              <a:rPr lang="hr-HR" dirty="0" smtClean="0"/>
              <a:t>Ksenija Cesarec,</a:t>
            </a:r>
          </a:p>
          <a:p>
            <a:r>
              <a:rPr lang="hr-HR" dirty="0" smtClean="0"/>
              <a:t>Lidija </a:t>
            </a:r>
            <a:r>
              <a:rPr lang="hr-HR" dirty="0"/>
              <a:t>Gorup </a:t>
            </a:r>
            <a:r>
              <a:rPr lang="hr-HR" dirty="0" err="1"/>
              <a:t>Kunštek</a:t>
            </a:r>
            <a:r>
              <a:rPr lang="hr-HR" dirty="0" smtClean="0"/>
              <a:t>, </a:t>
            </a:r>
          </a:p>
          <a:p>
            <a:r>
              <a:rPr lang="hr-HR" dirty="0" smtClean="0"/>
              <a:t>Dubravka </a:t>
            </a:r>
            <a:r>
              <a:rPr lang="hr-HR" dirty="0"/>
              <a:t>Grgurić</a:t>
            </a:r>
            <a:r>
              <a:rPr lang="hr-HR" dirty="0" smtClean="0"/>
              <a:t>,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6146" name="Slika 1" descr="ži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166"/>
            <a:ext cx="16192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214282" y="157161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Provodi se kontinuiranu u područnoj školi </a:t>
            </a:r>
            <a:r>
              <a:rPr lang="hr-HR" b="1" dirty="0" err="1" smtClean="0"/>
              <a:t>Lepajci</a:t>
            </a:r>
            <a:r>
              <a:rPr lang="hr-HR" b="1" dirty="0" smtClean="0"/>
              <a:t> od </a:t>
            </a:r>
            <a:r>
              <a:rPr lang="hr-HR" b="1" dirty="0" err="1" smtClean="0"/>
              <a:t>šk</a:t>
            </a:r>
            <a:r>
              <a:rPr lang="hr-HR" b="1" dirty="0" smtClean="0"/>
              <a:t>. g.2013./14.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6905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214282" y="533400"/>
            <a:ext cx="8472518" cy="609584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Svako jutro, nakon prvog sata, glazba poziva učenike na vježbanje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10" name="Picture 2" descr="C:\Documents and Settings\Katarina\Desktop\1.razred 2013\cd prvi razred\igre\P2182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4546" y="4000504"/>
            <a:ext cx="3270775" cy="2453915"/>
          </a:xfrm>
          <a:prstGeom prst="rect">
            <a:avLst/>
          </a:prstGeom>
          <a:noFill/>
        </p:spPr>
      </p:pic>
      <p:pic>
        <p:nvPicPr>
          <p:cNvPr id="2051" name="Picture 3" descr="C:\Documents and Settings\Katarina\Desktop\vjezbe\PB142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320480" cy="2857520"/>
          </a:xfrm>
          <a:prstGeom prst="rect">
            <a:avLst/>
          </a:prstGeom>
          <a:noFill/>
        </p:spPr>
      </p:pic>
      <p:pic>
        <p:nvPicPr>
          <p:cNvPr id="8195" name="Picture 3" descr="D:\Moji dokumenti\My Pictures\P10101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142984"/>
            <a:ext cx="3034026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8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757610" cy="91759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Dojmovi učenika: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643570" y="85723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42910" y="192880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00034" y="1571612"/>
            <a:ext cx="271464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Vježbanje mi se sviđa. Znam da je vježbanje korisno za naše zdravlje. Lijepo mi je dok vježbamo uz glazbu. Sve vježbe mi se sviđaju i super se osjećam. </a:t>
            </a:r>
          </a:p>
          <a:p>
            <a:r>
              <a:rPr lang="hr-HR" sz="1400" dirty="0" smtClean="0"/>
              <a:t>Petra , 4. r</a:t>
            </a:r>
            <a:endParaRPr lang="hr-HR" sz="1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5143504" y="1214422"/>
            <a:ext cx="360040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Sviđa mi se kad vježbamo uz glazbu. Ja mislim da je to jako zdravo. Volim raditi čučnjeve.</a:t>
            </a:r>
          </a:p>
          <a:p>
            <a:r>
              <a:rPr lang="hr-HR" sz="1400" dirty="0" smtClean="0"/>
              <a:t>Martina , 3.r</a:t>
            </a:r>
            <a:endParaRPr lang="hr-HR" sz="14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3929058" y="2571744"/>
            <a:ext cx="3571900" cy="11387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Sviđa mi se kad se ujutro razgibavamo i veoma se tome veselim</a:t>
            </a:r>
          </a:p>
          <a:p>
            <a:r>
              <a:rPr lang="hr-HR" sz="1400" dirty="0" smtClean="0"/>
              <a:t>Santana </a:t>
            </a:r>
            <a:r>
              <a:rPr lang="hr-HR" sz="1400" dirty="0" err="1" smtClean="0"/>
              <a:t>Barušić</a:t>
            </a:r>
            <a:r>
              <a:rPr lang="hr-HR" sz="1400" dirty="0" smtClean="0"/>
              <a:t>, 3.L</a:t>
            </a:r>
            <a:endParaRPr lang="hr-HR" sz="14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714876" y="4000504"/>
            <a:ext cx="3451984" cy="14236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Meni se sviđa vježbanje zato jer je to zdravo i “</a:t>
            </a:r>
            <a:r>
              <a:rPr lang="hr-HR" dirty="0" err="1" smtClean="0"/>
              <a:t>razgibljivo</a:t>
            </a:r>
            <a:r>
              <a:rPr lang="hr-HR" dirty="0" smtClean="0"/>
              <a:t>”. Sviđa mi se kada vježbamo uz moderne pjesme.</a:t>
            </a:r>
          </a:p>
          <a:p>
            <a:r>
              <a:rPr lang="hr-HR" sz="1400" dirty="0" smtClean="0"/>
              <a:t>Niko ,3.r</a:t>
            </a:r>
            <a:endParaRPr lang="hr-HR" sz="14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428728" y="4429132"/>
            <a:ext cx="292895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Vježbanje je zdravo i uz vježbu postajemo snažni.  Kad vježbamo dobro je trčati u mjestu, raditi čučnjeve i plesati. </a:t>
            </a:r>
          </a:p>
          <a:p>
            <a:r>
              <a:rPr lang="hr-HR" sz="1400" dirty="0" smtClean="0"/>
              <a:t>Lea  i Ana , 4.r </a:t>
            </a:r>
            <a:endParaRPr lang="hr-HR" sz="1400" dirty="0"/>
          </a:p>
        </p:txBody>
      </p:sp>
      <p:pic>
        <p:nvPicPr>
          <p:cNvPr id="13" name="Slika 1" descr="živ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57620" y="428604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774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2428868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1877"/>
            <a:ext cx="3391785" cy="241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720" y="1285860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kstniOkvir 20"/>
          <p:cNvSpPr txBox="1"/>
          <p:nvPr/>
        </p:nvSpPr>
        <p:spPr>
          <a:xfrm>
            <a:off x="3357554" y="1428736"/>
            <a:ext cx="27986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Ukusna voćna salata</a:t>
            </a:r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357158" y="692696"/>
            <a:ext cx="7455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0070C0"/>
                </a:solidFill>
              </a:rPr>
              <a:t>Zdravstveni </a:t>
            </a:r>
            <a:r>
              <a:rPr lang="hr-HR" sz="2000" dirty="0" smtClean="0">
                <a:solidFill>
                  <a:srgbClr val="0070C0"/>
                </a:solidFill>
              </a:rPr>
              <a:t>odgoj – briga o pravilnoj prehrani </a:t>
            </a:r>
            <a:endParaRPr lang="hr-HR" sz="2000" dirty="0">
              <a:solidFill>
                <a:srgbClr val="0070C0"/>
              </a:solidFill>
            </a:endParaRPr>
          </a:p>
        </p:txBody>
      </p:sp>
      <p:pic>
        <p:nvPicPr>
          <p:cNvPr id="27" name="Slika 1" descr="ži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96988" y="1137703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80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Zdravstveni odgoj – briga o pravilnoj prehrani </a:t>
            </a:r>
            <a:endParaRPr lang="hr-HR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DCIM\100OLYMP\P10101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285992"/>
            <a:ext cx="3932238" cy="339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0OLYMP\P10101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3932237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429256" y="5786454"/>
            <a:ext cx="33575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Osvježavajuće i zdravo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928662" y="1857364"/>
            <a:ext cx="29289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Svježi sir i pecivo</a:t>
            </a:r>
            <a:endParaRPr lang="hr-HR" dirty="0"/>
          </a:p>
        </p:txBody>
      </p:sp>
      <p:pic>
        <p:nvPicPr>
          <p:cNvPr id="7" name="Slika 1" descr="ži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43768" y="500042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8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Zdravstveni odgoj – Pripremamo zdravi međuobrok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Moji dokumenti\14-15-IZVIJEŠĆA- PLANOVI\ŽIVJETI ZDRAVO-NACIONALNI PROGRAM\Karolina\01.11.2014 0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28662" y="3143248"/>
            <a:ext cx="3931920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4294967295"/>
          </p:nvPr>
        </p:nvSpPr>
        <p:spPr>
          <a:xfrm>
            <a:off x="357158" y="1428736"/>
            <a:ext cx="8358246" cy="1500198"/>
          </a:xfrm>
        </p:spPr>
        <p:txBody>
          <a:bodyPr>
            <a:normAutofit/>
          </a:bodyPr>
          <a:lstStyle/>
          <a:p>
            <a:r>
              <a:rPr lang="hr-HR" sz="2200" dirty="0" smtClean="0"/>
              <a:t>Sat razrednika – 5.b ( </a:t>
            </a:r>
            <a:r>
              <a:rPr lang="hr-HR" sz="2200" dirty="0" err="1" smtClean="0"/>
              <a:t>šk.g</a:t>
            </a:r>
            <a:r>
              <a:rPr lang="hr-HR" sz="2200" dirty="0" smtClean="0"/>
              <a:t>. 2013./14.)</a:t>
            </a:r>
          </a:p>
          <a:p>
            <a:r>
              <a:rPr lang="hr-HR" sz="2200" dirty="0" smtClean="0"/>
              <a:t> Razrednica: </a:t>
            </a:r>
            <a:r>
              <a:rPr lang="hr-HR" sz="2200" dirty="0" err="1" smtClean="0"/>
              <a:t>Karolima</a:t>
            </a:r>
            <a:r>
              <a:rPr lang="hr-HR" sz="2200" dirty="0" smtClean="0"/>
              <a:t> </a:t>
            </a:r>
            <a:r>
              <a:rPr lang="hr-HR" sz="2200" dirty="0" err="1" smtClean="0"/>
              <a:t>Leskovar</a:t>
            </a:r>
            <a:r>
              <a:rPr lang="hr-HR" sz="2200" dirty="0" smtClean="0"/>
              <a:t> </a:t>
            </a:r>
            <a:r>
              <a:rPr lang="hr-HR" sz="2200" dirty="0" err="1" smtClean="0"/>
              <a:t>Hržica</a:t>
            </a:r>
            <a:endParaRPr lang="hr-HR" sz="1900" dirty="0" smtClean="0"/>
          </a:p>
          <a:p>
            <a:r>
              <a:rPr lang="hr-HR" sz="1800" b="1" dirty="0" smtClean="0">
                <a:solidFill>
                  <a:schemeClr val="accent6"/>
                </a:solidFill>
              </a:rPr>
              <a:t>Grickalice zamjenjujemo  voćem - obrok prema prehrambenim smjernicama</a:t>
            </a:r>
          </a:p>
          <a:p>
            <a:pPr algn="l"/>
            <a:endParaRPr lang="hr-HR" sz="1700" dirty="0" smtClean="0"/>
          </a:p>
        </p:txBody>
      </p:sp>
      <p:pic>
        <p:nvPicPr>
          <p:cNvPr id="3075" name="Picture 3" descr="D:\Moji dokumenti\14-15-IZVIJEŠĆA- PLANOVI\ŽIVJETI ZDRAVO-NACIONALNI PROGRAM\Karolina\01.11.2014 07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571876"/>
            <a:ext cx="3932237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1" descr="ži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286644" y="571480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509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533400"/>
            <a:ext cx="8472518" cy="895336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rgbClr val="0070C0"/>
                </a:solidFill>
              </a:rPr>
              <a:t>Zdravstveni  odgoj / Građanski odgoj i obrazovanje - Pripremamo obrok prema tradicionalnoj recepturi Hrvatskog zagorja</a:t>
            </a:r>
            <a:endParaRPr lang="hr-HR" sz="2000" dirty="0">
              <a:solidFill>
                <a:srgbClr val="0070C0"/>
              </a:solidFill>
            </a:endParaRPr>
          </a:p>
        </p:txBody>
      </p:sp>
      <p:pic>
        <p:nvPicPr>
          <p:cNvPr id="12291" name="Picture 3" descr="D:\Moji dokumenti\14-15-IZVIJEŠĆA- PLANOVI\ŽIVJETI ZDRAVO-NACIONALNI PROGRAM\Karolina\01.11.2014 7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2844" y="3214686"/>
            <a:ext cx="2304256" cy="23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teksta 2"/>
          <p:cNvSpPr>
            <a:spLocks noGrp="1"/>
          </p:cNvSpPr>
          <p:nvPr>
            <p:ph type="body" idx="4294967295"/>
          </p:nvPr>
        </p:nvSpPr>
        <p:spPr>
          <a:xfrm>
            <a:off x="142844" y="1428736"/>
            <a:ext cx="7572406" cy="928694"/>
          </a:xfrm>
        </p:spPr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pPr algn="l"/>
            <a:r>
              <a:rPr lang="hr-HR" sz="3300" b="1" dirty="0" smtClean="0"/>
              <a:t>Sat razrednika : 6.b </a:t>
            </a:r>
            <a:r>
              <a:rPr lang="hr-HR" sz="3300" b="1" dirty="0"/>
              <a:t>( </a:t>
            </a:r>
            <a:r>
              <a:rPr lang="hr-HR" sz="3300" b="1" dirty="0" smtClean="0"/>
              <a:t>šk.g.2014./15.)</a:t>
            </a:r>
          </a:p>
          <a:p>
            <a:pPr algn="l"/>
            <a:r>
              <a:rPr lang="hr-HR" sz="3300" b="1" dirty="0"/>
              <a:t>Razrednica: </a:t>
            </a:r>
            <a:r>
              <a:rPr lang="hr-HR" sz="3300" b="1" dirty="0" err="1"/>
              <a:t>Karolima</a:t>
            </a:r>
            <a:r>
              <a:rPr lang="hr-HR" sz="3300" b="1" dirty="0"/>
              <a:t> </a:t>
            </a:r>
            <a:r>
              <a:rPr lang="hr-HR" sz="3300" b="1" dirty="0" err="1"/>
              <a:t>Leskovar</a:t>
            </a:r>
            <a:r>
              <a:rPr lang="hr-HR" sz="3300" b="1" dirty="0"/>
              <a:t> </a:t>
            </a:r>
            <a:r>
              <a:rPr lang="hr-HR" sz="3300" b="1" dirty="0" err="1"/>
              <a:t>Hržica</a:t>
            </a:r>
            <a:endParaRPr lang="hr-HR" sz="3300" b="1" dirty="0"/>
          </a:p>
          <a:p>
            <a:pPr algn="l"/>
            <a:endParaRPr lang="hr-HR" dirty="0"/>
          </a:p>
          <a:p>
            <a:endParaRPr lang="hr-HR" dirty="0"/>
          </a:p>
        </p:txBody>
      </p:sp>
      <p:pic>
        <p:nvPicPr>
          <p:cNvPr id="12290" name="Picture 2" descr="D:\Moji dokumenti\14-15-IZVIJEŠĆA- PLANOVI\ŽIVJETI ZDRAVO-NACIONALNI PROGRAM\Karolina\01.11.2014 15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357430"/>
            <a:ext cx="2736561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Moji dokumenti\14-15-IZVIJEŠĆA- PLANOVI\ŽIVJETI ZDRAVO-NACIONALNI PROGRAM\Karolina\01.11.2014 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928802"/>
            <a:ext cx="2290887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95536" y="24928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„Dečki </a:t>
            </a:r>
            <a:r>
              <a:rPr lang="hr-HR" dirty="0"/>
              <a:t>su pripremili odlične palačinke </a:t>
            </a:r>
            <a:r>
              <a:rPr lang="hr-HR" dirty="0" smtClean="0"/>
              <a:t>„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11560" y="57150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Kad smo se primili posla svi smo užurbano radili, a kad smo bili gotovi uživali smo u jelu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699792" y="457200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„</a:t>
            </a:r>
            <a:r>
              <a:rPr lang="hr-HR" sz="1400" b="1" dirty="0" smtClean="0"/>
              <a:t>Pripremajući </a:t>
            </a:r>
            <a:r>
              <a:rPr lang="hr-HR" sz="1400" b="1" dirty="0"/>
              <a:t>tijesto svi smo se </a:t>
            </a:r>
            <a:r>
              <a:rPr lang="hr-HR" sz="1400" b="1" dirty="0" smtClean="0"/>
              <a:t>smijali .. </a:t>
            </a:r>
            <a:r>
              <a:rPr lang="hr-HR" sz="1400" b="1" dirty="0"/>
              <a:t>mislili smo da od zljevke neće biti ništa….na iznenađenje svih bilo je </a:t>
            </a:r>
            <a:r>
              <a:rPr lang="hr-HR" sz="1400" b="1" dirty="0" smtClean="0"/>
              <a:t>ukusno”</a:t>
            </a:r>
            <a:endParaRPr lang="hr-HR" sz="14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300192" y="4500570"/>
            <a:ext cx="2242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“Jako </a:t>
            </a:r>
            <a:r>
              <a:rPr lang="hr-HR" dirty="0"/>
              <a:t>sam se zabavila, bučnica je bila </a:t>
            </a:r>
            <a:r>
              <a:rPr lang="hr-HR" dirty="0" smtClean="0"/>
              <a:t>odlična”</a:t>
            </a:r>
            <a:endParaRPr lang="hr-HR" dirty="0"/>
          </a:p>
        </p:txBody>
      </p:sp>
      <p:pic>
        <p:nvPicPr>
          <p:cNvPr id="12" name="Slika 1" descr="živ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00958" y="1071546"/>
            <a:ext cx="1346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00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734</TotalTime>
  <Words>670</Words>
  <Application>Microsoft Office PowerPoint</Application>
  <PresentationFormat>Prikaz na zaslonu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Jasnoća</vt:lpstr>
      <vt:lpstr> </vt:lpstr>
      <vt:lpstr>Slajd 2</vt:lpstr>
      <vt:lpstr>Slajd 3</vt:lpstr>
      <vt:lpstr>Svako jutro, nakon prvog sata, glazba poziva učenike na vježbanje </vt:lpstr>
      <vt:lpstr>Dojmovi učenika:</vt:lpstr>
      <vt:lpstr>Slajd 6</vt:lpstr>
      <vt:lpstr>Zdravstveni odgoj – briga o pravilnoj prehrani </vt:lpstr>
      <vt:lpstr>Zdravstveni odgoj – Pripremamo zdravi međuobrok</vt:lpstr>
      <vt:lpstr>Zdravstveni  odgoj / Građanski odgoj i obrazovanje - Pripremamo obrok prema tradicionalnoj recepturi Hrvatskog zagorja</vt:lpstr>
      <vt:lpstr>Slajd 10</vt:lpstr>
      <vt:lpstr>Slajd 11</vt:lpstr>
      <vt:lpstr>Slajd 12</vt:lpstr>
      <vt:lpstr>Mladi planinari – hodanjem do zdravlja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Zdravstveni odgoj Modul: ŽIVJETI ZDRAVO</dc:title>
  <cp:lastModifiedBy>božica</cp:lastModifiedBy>
  <cp:revision>99</cp:revision>
  <cp:lastPrinted>2014-12-13T15:15:35Z</cp:lastPrinted>
  <dcterms:modified xsi:type="dcterms:W3CDTF">2014-12-15T07:28:34Z</dcterms:modified>
</cp:coreProperties>
</file>